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9144000"/>
  <p:notesSz cx="6669075" cy="9926625"/>
  <p:embeddedFontLst>
    <p:embeddedFont>
      <p:font typeface="Montserra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7" roundtripDataSignature="AMtx7mioIu5OizhA/damPF2N1A45lgnH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4DFED36-0121-498C-AFA1-3254D9DBC420}">
  <a:tblStyle styleId="{C4DFED36-0121-498C-AFA1-3254D9DBC42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01725" y="1241425"/>
            <a:ext cx="4465638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101725" y="1241425"/>
            <a:ext cx="4465638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/>
          <p:nvPr>
            <p:ph idx="1" type="body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4:notes"/>
          <p:cNvSpPr/>
          <p:nvPr>
            <p:ph idx="2" type="sldImg"/>
          </p:nvPr>
        </p:nvSpPr>
        <p:spPr>
          <a:xfrm>
            <a:off x="1101725" y="1241425"/>
            <a:ext cx="4465638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65f642b04_0_0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g765f642b04_0_0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65f642b04_0_87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g765f642b04_0_87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65f642b04_0_168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g765f642b04_0_168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6cb7472f55_0_83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6cb7472f55_0_83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6cd56f97bf_0_16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6cd56f97bf_0_16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6cd56f97bf_0_16:notes"/>
          <p:cNvSpPr txBox="1"/>
          <p:nvPr>
            <p:ph idx="12" type="sldNum"/>
          </p:nvPr>
        </p:nvSpPr>
        <p:spPr>
          <a:xfrm>
            <a:off x="3778250" y="9429750"/>
            <a:ext cx="2889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cb7472f55_0_35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g6cb7472f55_0_35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6cb7472f55_0_40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g6cb7472f55_0_40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6cb7472f55_0_104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g6cb7472f55_0_104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g6cb7472f55_0_104:notes"/>
          <p:cNvSpPr txBox="1"/>
          <p:nvPr>
            <p:ph idx="12" type="sldNum"/>
          </p:nvPr>
        </p:nvSpPr>
        <p:spPr>
          <a:xfrm>
            <a:off x="3778250" y="9429750"/>
            <a:ext cx="2889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6cb7472f55_0_50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g6cb7472f55_0_50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cb7472f55_0_45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g6cb7472f55_0_45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6cb7472f55_0_60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g6cb7472f55_0_60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cc39fe836_0_42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g6cc39fe836_0_42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6cd56f97bf_0_58:notes"/>
          <p:cNvSpPr/>
          <p:nvPr>
            <p:ph idx="2" type="sldImg"/>
          </p:nvPr>
        </p:nvSpPr>
        <p:spPr>
          <a:xfrm>
            <a:off x="1101725" y="1241425"/>
            <a:ext cx="44655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6cd56f97bf_0_58:notes"/>
          <p:cNvSpPr txBox="1"/>
          <p:nvPr>
            <p:ph idx="1" type="body"/>
          </p:nvPr>
        </p:nvSpPr>
        <p:spPr>
          <a:xfrm>
            <a:off x="666750" y="4776788"/>
            <a:ext cx="53355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6cd56f97bf_0_58:notes"/>
          <p:cNvSpPr txBox="1"/>
          <p:nvPr>
            <p:ph idx="12" type="sldNum"/>
          </p:nvPr>
        </p:nvSpPr>
        <p:spPr>
          <a:xfrm>
            <a:off x="3778250" y="9429750"/>
            <a:ext cx="2889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p2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7" name="Google Shape;117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5" name="Google Shape;135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2" name="Google Shape;142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9" name="Google Shape;149;p30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5" name="Google Shape;155;p3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125150" y="126075"/>
            <a:ext cx="8884800" cy="5169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Title: How to revise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126150" y="1021750"/>
            <a:ext cx="88848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Make a list of things you could do to revise.</a:t>
            </a:r>
            <a:endParaRPr b="1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3"/>
          <p:cNvSpPr txBox="1"/>
          <p:nvPr/>
        </p:nvSpPr>
        <p:spPr>
          <a:xfrm>
            <a:off x="126150" y="5877575"/>
            <a:ext cx="8884800" cy="833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Challenge: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Which of these activities would be the most effective for revision? Why?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4149" y="2248638"/>
            <a:ext cx="2595700" cy="25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250" y="2460175"/>
            <a:ext cx="2172650" cy="217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2100" y="2460175"/>
            <a:ext cx="2172650" cy="21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 txBox="1"/>
          <p:nvPr>
            <p:ph type="title"/>
          </p:nvPr>
        </p:nvSpPr>
        <p:spPr>
          <a:xfrm>
            <a:off x="332650" y="1693600"/>
            <a:ext cx="4674900" cy="448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 sz="30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Learning Objectives</a:t>
            </a:r>
            <a:endParaRPr b="1" sz="30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0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LO1: </a:t>
            </a:r>
            <a:r>
              <a:rPr lang="en-GB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describe the different types of learners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LO2: </a:t>
            </a:r>
            <a:r>
              <a:rPr lang="en-GB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identify different types of activities 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GB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LO3: </a:t>
            </a:r>
            <a:r>
              <a:rPr lang="en-GB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practise a revision sequence</a:t>
            </a:r>
            <a:endParaRPr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4"/>
          <p:cNvSpPr txBox="1"/>
          <p:nvPr/>
        </p:nvSpPr>
        <p:spPr>
          <a:xfrm>
            <a:off x="175200" y="134900"/>
            <a:ext cx="8785200" cy="1068300"/>
          </a:xfrm>
          <a:prstGeom prst="rect">
            <a:avLst/>
          </a:prstGeom>
          <a:solidFill>
            <a:schemeClr val="dk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686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How to revise</a:t>
            </a:r>
            <a:endParaRPr b="1" i="0" sz="4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5700" y="2533888"/>
            <a:ext cx="4094950" cy="3071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65f642b04_0_0"/>
          <p:cNvSpPr/>
          <p:nvPr/>
        </p:nvSpPr>
        <p:spPr>
          <a:xfrm>
            <a:off x="125150" y="126075"/>
            <a:ext cx="8884800" cy="5670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Why do we revise?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g765f642b04_0_0"/>
          <p:cNvSpPr txBox="1"/>
          <p:nvPr/>
        </p:nvSpPr>
        <p:spPr>
          <a:xfrm>
            <a:off x="738375" y="2219450"/>
            <a:ext cx="2917200" cy="5670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latin typeface="Montserrat"/>
                <a:ea typeface="Montserrat"/>
                <a:cs typeface="Montserrat"/>
                <a:sym typeface="Montserrat"/>
              </a:rPr>
              <a:t>working memory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g765f642b04_0_0"/>
          <p:cNvSpPr txBox="1"/>
          <p:nvPr/>
        </p:nvSpPr>
        <p:spPr>
          <a:xfrm>
            <a:off x="5370500" y="2219425"/>
            <a:ext cx="3013800" cy="5670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latin typeface="Montserrat"/>
                <a:ea typeface="Montserrat"/>
                <a:cs typeface="Montserrat"/>
                <a:sym typeface="Montserrat"/>
              </a:rPr>
              <a:t>long-term memory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g765f642b04_0_0"/>
          <p:cNvSpPr txBox="1"/>
          <p:nvPr/>
        </p:nvSpPr>
        <p:spPr>
          <a:xfrm>
            <a:off x="757700" y="4576300"/>
            <a:ext cx="2917200" cy="5670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latin typeface="Montserrat"/>
                <a:ea typeface="Montserrat"/>
                <a:cs typeface="Montserrat"/>
                <a:sym typeface="Montserrat"/>
              </a:rPr>
              <a:t>forgotten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g765f642b04_0_0"/>
          <p:cNvSpPr txBox="1"/>
          <p:nvPr/>
        </p:nvSpPr>
        <p:spPr>
          <a:xfrm>
            <a:off x="5467100" y="4576275"/>
            <a:ext cx="2917200" cy="5670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latin typeface="Montserrat"/>
                <a:ea typeface="Montserrat"/>
                <a:cs typeface="Montserrat"/>
                <a:sym typeface="Montserrat"/>
              </a:rPr>
              <a:t>used in the exam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5" name="Google Shape;185;g765f642b04_0_0"/>
          <p:cNvCxnSpPr>
            <a:stCxn id="181" idx="2"/>
            <a:endCxn id="183" idx="0"/>
          </p:cNvCxnSpPr>
          <p:nvPr/>
        </p:nvCxnSpPr>
        <p:spPr>
          <a:xfrm>
            <a:off x="2196975" y="2786450"/>
            <a:ext cx="19200" cy="1789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" name="Google Shape;186;g765f642b04_0_0"/>
          <p:cNvCxnSpPr/>
          <p:nvPr/>
        </p:nvCxnSpPr>
        <p:spPr>
          <a:xfrm>
            <a:off x="6916100" y="2786425"/>
            <a:ext cx="19200" cy="1789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g765f642b04_0_0"/>
          <p:cNvCxnSpPr>
            <a:stCxn id="181" idx="3"/>
            <a:endCxn id="182" idx="1"/>
          </p:cNvCxnSpPr>
          <p:nvPr/>
        </p:nvCxnSpPr>
        <p:spPr>
          <a:xfrm>
            <a:off x="3655575" y="2502950"/>
            <a:ext cx="1714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8" name="Google Shape;188;g765f642b04_0_0"/>
          <p:cNvSpPr txBox="1"/>
          <p:nvPr/>
        </p:nvSpPr>
        <p:spPr>
          <a:xfrm>
            <a:off x="3837900" y="1912525"/>
            <a:ext cx="14682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latin typeface="Montserrat"/>
                <a:ea typeface="Montserrat"/>
                <a:cs typeface="Montserrat"/>
                <a:sym typeface="Montserrat"/>
              </a:rPr>
              <a:t>revision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65f642b04_0_87"/>
          <p:cNvSpPr/>
          <p:nvPr/>
        </p:nvSpPr>
        <p:spPr>
          <a:xfrm>
            <a:off x="125150" y="126075"/>
            <a:ext cx="8884800" cy="5670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Why do we revise?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g765f642b04_0_87"/>
          <p:cNvSpPr txBox="1"/>
          <p:nvPr/>
        </p:nvSpPr>
        <p:spPr>
          <a:xfrm>
            <a:off x="388875" y="907950"/>
            <a:ext cx="4575900" cy="57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200">
                <a:latin typeface="Montserrat"/>
                <a:ea typeface="Montserrat"/>
                <a:cs typeface="Montserrat"/>
                <a:sym typeface="Montserrat"/>
              </a:rPr>
              <a:t>You have to keep ‘retrieving’ information from your short-term memory or it will fall out.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2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Thinking hard and often is what pushes i</a:t>
            </a:r>
            <a:r>
              <a:rPr b="1" lang="en-GB" sz="2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nformation</a:t>
            </a:r>
            <a:r>
              <a:rPr b="1" i="0" lang="en-GB" sz="2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from short-term to long-term</a:t>
            </a:r>
            <a:r>
              <a:rPr b="1" lang="en-GB" sz="22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memory.</a:t>
            </a:r>
            <a:endParaRPr b="1" i="0" sz="2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200">
                <a:latin typeface="Montserrat"/>
                <a:ea typeface="Montserrat"/>
                <a:cs typeface="Montserrat"/>
                <a:sym typeface="Montserrat"/>
              </a:rPr>
              <a:t>For example, if you want a nail to stay in the wood then you have to hammer it in.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an exam, you only have your long-term memory.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5" name="Google Shape;195;g765f642b04_0_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1850" y="2341352"/>
            <a:ext cx="2845500" cy="284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65f642b04_0_168"/>
          <p:cNvSpPr/>
          <p:nvPr/>
        </p:nvSpPr>
        <p:spPr>
          <a:xfrm>
            <a:off x="125150" y="126075"/>
            <a:ext cx="8884800" cy="5922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Using metacognition to help us revise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g765f642b04_0_168"/>
          <p:cNvSpPr txBox="1"/>
          <p:nvPr/>
        </p:nvSpPr>
        <p:spPr>
          <a:xfrm>
            <a:off x="850500" y="1117326"/>
            <a:ext cx="7443000" cy="15789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200" u="none" cap="none" strike="noStrike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Metacognition</a:t>
            </a:r>
            <a:endParaRPr b="1" i="0" sz="2200" u="none" cap="none" strike="noStrike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need to understand how to learn something as well as what to learn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g765f642b04_0_168"/>
          <p:cNvSpPr txBox="1"/>
          <p:nvPr/>
        </p:nvSpPr>
        <p:spPr>
          <a:xfrm>
            <a:off x="125150" y="2964875"/>
            <a:ext cx="8884800" cy="19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Metacognition </a:t>
            </a:r>
            <a:r>
              <a:rPr b="1" i="0" lang="en-GB" sz="2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helps you to revise effectively at home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when you don’t have teachers to help you or tell you what to do.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Independent revision is the </a:t>
            </a:r>
            <a:r>
              <a:rPr b="1" i="0" lang="en-GB" sz="2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key to being successful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in assessments or exams.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g765f642b04_0_168"/>
          <p:cNvSpPr txBox="1"/>
          <p:nvPr/>
        </p:nvSpPr>
        <p:spPr>
          <a:xfrm>
            <a:off x="1690050" y="5065125"/>
            <a:ext cx="5763900" cy="12435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Golden rule of memory: </a:t>
            </a:r>
            <a:endParaRPr b="1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it isn’t difficult, it isn’t working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6cb7472f55_0_83"/>
          <p:cNvSpPr/>
          <p:nvPr/>
        </p:nvSpPr>
        <p:spPr>
          <a:xfrm>
            <a:off x="125150" y="126075"/>
            <a:ext cx="8884800" cy="4791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 types of learners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g6cb7472f55_0_83"/>
          <p:cNvSpPr txBox="1"/>
          <p:nvPr/>
        </p:nvSpPr>
        <p:spPr>
          <a:xfrm>
            <a:off x="163900" y="5575575"/>
            <a:ext cx="8884800" cy="1182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Challenge: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Add a sentence to your summary sheet explaining which type of learning you think you are and which you want to be. Make sure you say why.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g6cb7472f55_0_83"/>
          <p:cNvSpPr txBox="1"/>
          <p:nvPr/>
        </p:nvSpPr>
        <p:spPr>
          <a:xfrm>
            <a:off x="1935175" y="4015575"/>
            <a:ext cx="7041000" cy="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⭐⭐</a:t>
            </a:r>
            <a:r>
              <a:rPr b="1" i="0" lang="en-GB" sz="1800" u="none" cap="none" strike="noStrike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Level 4: </a:t>
            </a:r>
            <a:r>
              <a:rPr b="0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can identify what you need to revise. You know when you have learnt enough to move on, when you need to go back a step, or change the activity.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6cb7472f55_0_83"/>
          <p:cNvSpPr txBox="1"/>
          <p:nvPr/>
        </p:nvSpPr>
        <p:spPr>
          <a:xfrm>
            <a:off x="125150" y="731875"/>
            <a:ext cx="8884800" cy="10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Level 1: </a:t>
            </a:r>
            <a:r>
              <a:rPr b="0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don’t really understand how to revise and so don’t know where to start.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6cb7472f55_0_83"/>
          <p:cNvSpPr txBox="1"/>
          <p:nvPr/>
        </p:nvSpPr>
        <p:spPr>
          <a:xfrm>
            <a:off x="125150" y="1648275"/>
            <a:ext cx="8921100" cy="10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Level 2: </a:t>
            </a:r>
            <a:r>
              <a:rPr b="0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know what activities you like to complete (e.g. mindmaps) but you’re not sure why, and you often stick to topics you are comfortable with.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6cb7472f55_0_83"/>
          <p:cNvSpPr txBox="1"/>
          <p:nvPr/>
        </p:nvSpPr>
        <p:spPr>
          <a:xfrm>
            <a:off x="2007925" y="2708475"/>
            <a:ext cx="7041000" cy="13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⭐</a:t>
            </a:r>
            <a:r>
              <a:rPr b="1" i="0" lang="en-GB" sz="1800" u="none" cap="none" strike="noStrike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Level 3: </a:t>
            </a:r>
            <a:r>
              <a:rPr b="1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can plan a revision strategy based on what you need to revise but you struggle to change that strategy if something’s not working.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6cb7472f55_0_83"/>
          <p:cNvSpPr txBox="1"/>
          <p:nvPr/>
        </p:nvSpPr>
        <p:spPr>
          <a:xfrm>
            <a:off x="288575" y="3642250"/>
            <a:ext cx="1088100" cy="59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GB" sz="25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Y11: </a:t>
            </a:r>
            <a:endParaRPr b="0" i="0" sz="25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5" name="Google Shape;215;g6cb7472f55_0_83"/>
          <p:cNvCxnSpPr>
            <a:stCxn id="214" idx="3"/>
          </p:cNvCxnSpPr>
          <p:nvPr/>
        </p:nvCxnSpPr>
        <p:spPr>
          <a:xfrm>
            <a:off x="1376675" y="3939250"/>
            <a:ext cx="439800" cy="8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" name="Google Shape;221;g6cd56f97bf_0_16"/>
          <p:cNvGraphicFramePr/>
          <p:nvPr/>
        </p:nvGraphicFramePr>
        <p:xfrm>
          <a:off x="4753250" y="2085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{C4DFED36-0121-498C-AFA1-3254D9DBC420}</a:tableStyleId>
              </a:tblPr>
              <a:tblGrid>
                <a:gridCol w="1134300"/>
                <a:gridCol w="1211775"/>
                <a:gridCol w="898000"/>
                <a:gridCol w="11465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1: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Don’t know where to start with revision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2: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Know what revision you like to do, but not sure why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3: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Can pick revision activities yourself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4:</a:t>
                      </a:r>
                      <a:r>
                        <a:rPr b="1"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Can see what is or isn’t working and change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2" name="Google Shape;222;g6cd56f97bf_0_16"/>
          <p:cNvSpPr txBox="1"/>
          <p:nvPr/>
        </p:nvSpPr>
        <p:spPr>
          <a:xfrm>
            <a:off x="4753225" y="67900"/>
            <a:ext cx="4390500" cy="582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Metacognition: 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learning how to revise as well as what to revise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g6cd56f97bf_0_16"/>
          <p:cNvSpPr txBox="1"/>
          <p:nvPr/>
        </p:nvSpPr>
        <p:spPr>
          <a:xfrm>
            <a:off x="4753375" y="621025"/>
            <a:ext cx="4390500" cy="9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There are </a:t>
            </a:r>
            <a:r>
              <a:rPr b="1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types of learners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I am a Level ……….. learner because …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 will aim to be a Level ………........ learner by Year 11.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g6cd56f97bf_0_16"/>
          <p:cNvSpPr txBox="1"/>
          <p:nvPr/>
        </p:nvSpPr>
        <p:spPr>
          <a:xfrm>
            <a:off x="4719550" y="3261100"/>
            <a:ext cx="43905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do this by understanding what activities are for and how they can help you make progress. 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Types of activities</a:t>
            </a:r>
            <a:endParaRPr b="1" i="0" sz="12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g6cd56f97bf_0_16"/>
          <p:cNvSpPr/>
          <p:nvPr/>
        </p:nvSpPr>
        <p:spPr>
          <a:xfrm>
            <a:off x="4781900" y="4266200"/>
            <a:ext cx="4290300" cy="2444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g6cd56f97bf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4264" y="4344300"/>
            <a:ext cx="556077" cy="5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6cd56f97bf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4812" y="4994388"/>
            <a:ext cx="474981" cy="497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6cd56f97bf_0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94823" y="5559499"/>
            <a:ext cx="474981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6cd56f97bf_0_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94812" y="6124626"/>
            <a:ext cx="474981" cy="4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6cd56f97bf_0_16"/>
          <p:cNvSpPr txBox="1"/>
          <p:nvPr/>
        </p:nvSpPr>
        <p:spPr>
          <a:xfrm>
            <a:off x="5410350" y="4344300"/>
            <a:ext cx="36345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1: Retrieval practice: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 over what you to know to see what you need to revise. </a:t>
            </a: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Quiz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6cd56f97bf_0_16"/>
          <p:cNvSpPr txBox="1"/>
          <p:nvPr/>
        </p:nvSpPr>
        <p:spPr>
          <a:xfrm>
            <a:off x="5437826" y="4948325"/>
            <a:ext cx="36345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2: Facts: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Learn the key information.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mindmap, short notes</a:t>
            </a:r>
            <a:endParaRPr b="0" i="0" sz="1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g6cd56f97bf_0_16"/>
          <p:cNvSpPr txBox="1"/>
          <p:nvPr/>
        </p:nvSpPr>
        <p:spPr>
          <a:xfrm>
            <a:off x="5437834" y="5398725"/>
            <a:ext cx="37347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3: Explanation: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 why the information matters for the question you’re answering.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summaries, essay plans</a:t>
            </a:r>
            <a:endParaRPr b="0" i="0" sz="1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g6cd56f97bf_0_16"/>
          <p:cNvSpPr txBox="1"/>
          <p:nvPr/>
        </p:nvSpPr>
        <p:spPr>
          <a:xfrm>
            <a:off x="5441137" y="6153925"/>
            <a:ext cx="36345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4: Assess/evaluate: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Have your strategies worked? </a:t>
            </a: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mini quiz or evaluation sheet</a:t>
            </a:r>
            <a:endParaRPr b="0" i="0" sz="1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34" name="Google Shape;234;g6cd56f97bf_0_16"/>
          <p:cNvGraphicFramePr/>
          <p:nvPr/>
        </p:nvGraphicFramePr>
        <p:xfrm>
          <a:off x="33700" y="2037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{C4DFED36-0121-498C-AFA1-3254D9DBC420}</a:tableStyleId>
              </a:tblPr>
              <a:tblGrid>
                <a:gridCol w="1134300"/>
                <a:gridCol w="1211775"/>
                <a:gridCol w="898000"/>
                <a:gridCol w="11465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1: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Don’t know where to start with revision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2: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Know what revision you like to do, but not sure why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3: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Can pick revision activities yourself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sng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Level 4:</a:t>
                      </a:r>
                      <a:r>
                        <a:rPr b="1"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Can see what is or isn’t working and change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5" name="Google Shape;235;g6cd56f97bf_0_16"/>
          <p:cNvSpPr txBox="1"/>
          <p:nvPr/>
        </p:nvSpPr>
        <p:spPr>
          <a:xfrm>
            <a:off x="33675" y="19688"/>
            <a:ext cx="4390500" cy="5826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Metacognition: 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learning how to revise as well as what to revise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g6cd56f97bf_0_16"/>
          <p:cNvSpPr txBox="1"/>
          <p:nvPr/>
        </p:nvSpPr>
        <p:spPr>
          <a:xfrm>
            <a:off x="33825" y="572813"/>
            <a:ext cx="4390500" cy="9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There are </a:t>
            </a:r>
            <a:r>
              <a:rPr b="1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types of learners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I am a Level ……….. learner because …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 will aim to be a Level ………........ learner by Year 11.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g6cd56f97bf_0_16"/>
          <p:cNvSpPr txBox="1"/>
          <p:nvPr/>
        </p:nvSpPr>
        <p:spPr>
          <a:xfrm>
            <a:off x="0" y="3212888"/>
            <a:ext cx="43905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do this by understanding what activities are for and how they can help you make progress. 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Types of activities</a:t>
            </a:r>
            <a:endParaRPr b="1" i="0" sz="12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g6cd56f97bf_0_16"/>
          <p:cNvSpPr/>
          <p:nvPr/>
        </p:nvSpPr>
        <p:spPr>
          <a:xfrm>
            <a:off x="62350" y="4217988"/>
            <a:ext cx="4290300" cy="2444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g6cd56f97bf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14" y="4296088"/>
            <a:ext cx="556077" cy="5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6cd56f97bf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262" y="4946175"/>
            <a:ext cx="474981" cy="497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6cd56f97bf_0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5273" y="5511287"/>
            <a:ext cx="474981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6cd56f97bf_0_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5262" y="6076414"/>
            <a:ext cx="474981" cy="4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6cd56f97bf_0_16"/>
          <p:cNvSpPr txBox="1"/>
          <p:nvPr/>
        </p:nvSpPr>
        <p:spPr>
          <a:xfrm>
            <a:off x="690800" y="4296088"/>
            <a:ext cx="36345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1: Retrieval practice: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 over what you to know to see what you need to revise. </a:t>
            </a: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Quiz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6cd56f97bf_0_16"/>
          <p:cNvSpPr txBox="1"/>
          <p:nvPr/>
        </p:nvSpPr>
        <p:spPr>
          <a:xfrm>
            <a:off x="718276" y="4900113"/>
            <a:ext cx="36345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2: Facts: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Learn the key information.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mindmap, short notes</a:t>
            </a:r>
            <a:endParaRPr b="0" i="0" sz="1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g6cd56f97bf_0_16"/>
          <p:cNvSpPr txBox="1"/>
          <p:nvPr/>
        </p:nvSpPr>
        <p:spPr>
          <a:xfrm>
            <a:off x="718284" y="5350513"/>
            <a:ext cx="37347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3: Explanation: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 why the information matters for the question you’re answering.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summaries, essay plans</a:t>
            </a:r>
            <a:endParaRPr b="0" i="0" sz="1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g6cd56f97bf_0_16"/>
          <p:cNvSpPr txBox="1"/>
          <p:nvPr/>
        </p:nvSpPr>
        <p:spPr>
          <a:xfrm>
            <a:off x="721587" y="6105713"/>
            <a:ext cx="36345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4: Assess/evaluate: </a:t>
            </a: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Have your strategies worked? </a:t>
            </a:r>
            <a:r>
              <a:rPr b="0" i="0" lang="en-GB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mini quiz or evaluation sheet</a:t>
            </a:r>
            <a:endParaRPr b="0" i="0" sz="12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6cb7472f55_0_35"/>
          <p:cNvSpPr/>
          <p:nvPr/>
        </p:nvSpPr>
        <p:spPr>
          <a:xfrm>
            <a:off x="125150" y="126075"/>
            <a:ext cx="8884800" cy="6048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Types of activities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g6cb7472f55_0_35"/>
          <p:cNvSpPr txBox="1"/>
          <p:nvPr/>
        </p:nvSpPr>
        <p:spPr>
          <a:xfrm>
            <a:off x="125150" y="832875"/>
            <a:ext cx="8884800" cy="193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When teachers plan lessons, each activity is designed to focus on specific skills.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Each skill should be practiced separately, so that it is easier to do them all at the same time in an exam.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3" name="Google Shape;253;g6cb7472f55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150" y="3067000"/>
            <a:ext cx="1093575" cy="109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6cb7472f55_0_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9125" y="3066988"/>
            <a:ext cx="1001975" cy="10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6cb7472f55_0_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8013" y="3080413"/>
            <a:ext cx="1001975" cy="10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6cb7472f55_0_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67225" y="3080412"/>
            <a:ext cx="1001975" cy="100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6cb7472f55_0_35"/>
          <p:cNvSpPr txBox="1"/>
          <p:nvPr/>
        </p:nvSpPr>
        <p:spPr>
          <a:xfrm>
            <a:off x="81275" y="4183475"/>
            <a:ext cx="22434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</a:t>
            </a:r>
            <a:endParaRPr b="0" i="0" sz="17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 over what you to know to see what you need to revise</a:t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Quiz</a:t>
            </a:r>
            <a:r>
              <a:rPr b="0" i="0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6cb7472f55_0_35"/>
          <p:cNvSpPr txBox="1"/>
          <p:nvPr/>
        </p:nvSpPr>
        <p:spPr>
          <a:xfrm>
            <a:off x="2332925" y="4183475"/>
            <a:ext cx="19344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Facts </a:t>
            </a:r>
            <a:endParaRPr b="0" i="0" sz="17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Learn the key information</a:t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mindmap</a:t>
            </a:r>
            <a:endParaRPr b="0" i="0" sz="17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g6cb7472f55_0_35"/>
          <p:cNvSpPr txBox="1"/>
          <p:nvPr/>
        </p:nvSpPr>
        <p:spPr>
          <a:xfrm>
            <a:off x="4142588" y="4183475"/>
            <a:ext cx="23928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Explanation </a:t>
            </a:r>
            <a:endParaRPr b="0" i="0" sz="17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 why the information matters for the question you’re answering. </a:t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summaries</a:t>
            </a:r>
            <a:endParaRPr b="0" i="0" sz="17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g6cb7472f55_0_35"/>
          <p:cNvSpPr txBox="1"/>
          <p:nvPr/>
        </p:nvSpPr>
        <p:spPr>
          <a:xfrm>
            <a:off x="6534688" y="4183475"/>
            <a:ext cx="23928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Assess/evaluate</a:t>
            </a:r>
            <a:endParaRPr b="0" i="0" sz="17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Have your strategies worked? </a:t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E.g. mini quiz or evaluation sheet</a:t>
            </a:r>
            <a:endParaRPr b="0" i="0" sz="1700" u="none" cap="none" strike="no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6cb7472f55_0_40"/>
          <p:cNvSpPr/>
          <p:nvPr/>
        </p:nvSpPr>
        <p:spPr>
          <a:xfrm>
            <a:off x="125150" y="126075"/>
            <a:ext cx="8029200" cy="5922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1: What do I revise?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g6cb7472f55_0_40"/>
          <p:cNvSpPr txBox="1"/>
          <p:nvPr/>
        </p:nvSpPr>
        <p:spPr>
          <a:xfrm>
            <a:off x="124500" y="846075"/>
            <a:ext cx="8895000" cy="12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first step of revising successfully is to identify your strengths and weaknesses.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do you need to improve/focus on?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g6cb7472f55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00175" y="126075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g6cb7472f55_0_40"/>
          <p:cNvSpPr txBox="1"/>
          <p:nvPr/>
        </p:nvSpPr>
        <p:spPr>
          <a:xfrm>
            <a:off x="492275" y="2963675"/>
            <a:ext cx="4171200" cy="31077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GB" sz="1900" u="none" cap="none" strike="noStrike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practice: </a:t>
            </a:r>
            <a:endParaRPr b="1" i="0" sz="1900" u="none" cap="none" strike="noStrike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GB" sz="1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should test your memory. What would you be able to remember in an exam? </a:t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GB" sz="1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you struggle with remembering certain topics, you know that you need to start your revision there. </a:t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9" name="Google Shape;269;g6cb7472f55_0_40"/>
          <p:cNvCxnSpPr>
            <a:stCxn id="268" idx="3"/>
            <a:endCxn id="270" idx="1"/>
          </p:cNvCxnSpPr>
          <p:nvPr/>
        </p:nvCxnSpPr>
        <p:spPr>
          <a:xfrm>
            <a:off x="4663475" y="4517525"/>
            <a:ext cx="8610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70" name="Google Shape;270;g6cb7472f55_0_40"/>
          <p:cNvSpPr txBox="1"/>
          <p:nvPr/>
        </p:nvSpPr>
        <p:spPr>
          <a:xfrm>
            <a:off x="5524475" y="3686975"/>
            <a:ext cx="2906700" cy="16611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GB" sz="19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Revision activity 1: </a:t>
            </a:r>
            <a:endParaRPr b="1" i="0" sz="19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GB" sz="1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Complete the quiz without using your book. </a:t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6cb7472f55_0_104"/>
          <p:cNvSpPr txBox="1"/>
          <p:nvPr/>
        </p:nvSpPr>
        <p:spPr>
          <a:xfrm>
            <a:off x="-12275" y="-24075"/>
            <a:ext cx="4584300" cy="3453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 quiz: </a:t>
            </a:r>
            <a:endParaRPr b="1" i="0" sz="1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1 - In which year was the Battle of Hastings?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2 - Give one reason why William won the Battle of Hastings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3 - What was Thomas Becket’s job?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4 - When was Henry whipped for Becket’s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5 - When was the Black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6 - Name one thing that people believed caused the Black Death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6cb7472f55_0_104"/>
          <p:cNvSpPr txBox="1"/>
          <p:nvPr/>
        </p:nvSpPr>
        <p:spPr>
          <a:xfrm>
            <a:off x="4572025" y="-24075"/>
            <a:ext cx="4584300" cy="3453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 quiz: </a:t>
            </a:r>
            <a:endParaRPr b="1" i="0" sz="1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1 - In which year was the Battle of Hastings?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2 - Give one reason why William won the Battle of Hastings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3 - What was Thomas Becket’s job?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4 - When was Henry whipped for Becket’s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5 - When was the Black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6 - Name one thing that people believed caused the Black Death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6cb7472f55_0_104"/>
          <p:cNvSpPr txBox="1"/>
          <p:nvPr/>
        </p:nvSpPr>
        <p:spPr>
          <a:xfrm>
            <a:off x="-12275" y="3428925"/>
            <a:ext cx="4584300" cy="3453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 quiz: </a:t>
            </a:r>
            <a:endParaRPr b="1" i="0" sz="1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1 - In which year was the Battle of Hastings?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2 - Give one reason why William won the Battle of Hastings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3 - What was Thomas Becket’s job?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4 - When was Henry whipped for Becket’s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5 - When was the Black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6 - Name one thing that people believed caused the Black Death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6cb7472f55_0_104"/>
          <p:cNvSpPr txBox="1"/>
          <p:nvPr/>
        </p:nvSpPr>
        <p:spPr>
          <a:xfrm>
            <a:off x="4572025" y="3428925"/>
            <a:ext cx="4584300" cy="3453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 quiz: </a:t>
            </a:r>
            <a:endParaRPr b="1" i="0" sz="1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1 - In which year was the Battle of Hastings?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2 - Give one reason why William won the Battle of Hastings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3 - What was Thomas Becket’s job?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4 - When was Henry whipped for Becket’s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5 - When was the Black Death?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6 - Name one thing that people believed caused the Black Death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6cb7472f55_0_50"/>
          <p:cNvSpPr txBox="1"/>
          <p:nvPr>
            <p:ph type="title"/>
          </p:nvPr>
        </p:nvSpPr>
        <p:spPr>
          <a:xfrm>
            <a:off x="188650" y="116625"/>
            <a:ext cx="7990800" cy="684300"/>
          </a:xfrm>
          <a:prstGeom prst="rect">
            <a:avLst/>
          </a:prstGeom>
          <a:solidFill>
            <a:srgbClr val="FF0000"/>
          </a:solidFill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omic Sans MS"/>
              <a:buNone/>
            </a:pPr>
            <a:r>
              <a:rPr b="1" lang="en-GB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Progress Check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5" name="Google Shape;285;g6cb7472f55_0_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7100" y="126075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6cb7472f55_0_50"/>
          <p:cNvSpPr txBox="1"/>
          <p:nvPr/>
        </p:nvSpPr>
        <p:spPr>
          <a:xfrm>
            <a:off x="1344300" y="5947625"/>
            <a:ext cx="6455400" cy="541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topic I need to revise is …..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g6cb7472f55_0_50"/>
          <p:cNvSpPr txBox="1"/>
          <p:nvPr/>
        </p:nvSpPr>
        <p:spPr>
          <a:xfrm>
            <a:off x="188650" y="1091225"/>
            <a:ext cx="6063000" cy="44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Retrieval practice quiz: </a:t>
            </a:r>
            <a:endParaRPr b="1" i="0" sz="18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1 - In which year was the Battle of Hastings?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2 - Give one reason why William won the Battle of Hastings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3 - What was Thomas Becket’s job?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4 - When was Henry whipped for Becket’s death?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5 - When was the Black Death?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6 - Name one thing that people believed caused the Black Death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6cb7472f55_0_50"/>
          <p:cNvSpPr txBox="1"/>
          <p:nvPr/>
        </p:nvSpPr>
        <p:spPr>
          <a:xfrm>
            <a:off x="6343150" y="1652225"/>
            <a:ext cx="2610300" cy="423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1066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g6cb7472f55_0_50"/>
          <p:cNvSpPr txBox="1"/>
          <p:nvPr/>
        </p:nvSpPr>
        <p:spPr>
          <a:xfrm>
            <a:off x="6343150" y="2285475"/>
            <a:ext cx="2610300" cy="423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Skilled commander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g6cb7472f55_0_50"/>
          <p:cNvSpPr txBox="1"/>
          <p:nvPr/>
        </p:nvSpPr>
        <p:spPr>
          <a:xfrm>
            <a:off x="6343150" y="2998875"/>
            <a:ext cx="2610300" cy="423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Archb. Of Canterbury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g6cb7472f55_0_50"/>
          <p:cNvSpPr txBox="1"/>
          <p:nvPr/>
        </p:nvSpPr>
        <p:spPr>
          <a:xfrm>
            <a:off x="6343150" y="3581400"/>
            <a:ext cx="2610300" cy="423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1174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g6cb7472f55_0_50"/>
          <p:cNvSpPr txBox="1"/>
          <p:nvPr/>
        </p:nvSpPr>
        <p:spPr>
          <a:xfrm>
            <a:off x="6343150" y="4192750"/>
            <a:ext cx="2610300" cy="423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1348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g6cb7472f55_0_50"/>
          <p:cNvSpPr txBox="1"/>
          <p:nvPr/>
        </p:nvSpPr>
        <p:spPr>
          <a:xfrm>
            <a:off x="6343150" y="4762625"/>
            <a:ext cx="2610300" cy="423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Miasma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6cb7472f55_0_45"/>
          <p:cNvSpPr/>
          <p:nvPr/>
        </p:nvSpPr>
        <p:spPr>
          <a:xfrm>
            <a:off x="125150" y="126075"/>
            <a:ext cx="8167800" cy="5922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2: How do I revise it?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g6cb7472f55_0_45"/>
          <p:cNvSpPr txBox="1"/>
          <p:nvPr/>
        </p:nvSpPr>
        <p:spPr>
          <a:xfrm>
            <a:off x="237650" y="1095575"/>
            <a:ext cx="8691300" cy="34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 the information sheet to </a:t>
            </a:r>
            <a:r>
              <a:rPr b="1" i="0" lang="en-GB" sz="2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make a mindmap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on the topic you got wrong.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Include: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✓ dates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✓ 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names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✓ 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events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✓ 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causes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✓ </a:t>
            </a: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consequences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0" name="Google Shape;300;g6cb7472f55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750" y="62175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6cb7472f55_0_45"/>
          <p:cNvSpPr txBox="1"/>
          <p:nvPr/>
        </p:nvSpPr>
        <p:spPr>
          <a:xfrm>
            <a:off x="3502575" y="2580750"/>
            <a:ext cx="5341500" cy="1696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Challenge: </a:t>
            </a: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need to actively learn these. Read a fact outloud, cover it up, see if you can remember. Repeat the process with another fact, but test yourself on both.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g6cb7472f55_0_45"/>
          <p:cNvSpPr txBox="1"/>
          <p:nvPr/>
        </p:nvSpPr>
        <p:spPr>
          <a:xfrm>
            <a:off x="3502575" y="4640425"/>
            <a:ext cx="5341500" cy="13920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Golden Rule - it has to be hard work! </a:t>
            </a:r>
            <a:endParaRPr b="1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Remember that recalling facts after a period of time is more effective revision than recalling it straight away. 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6cb7472f55_0_60"/>
          <p:cNvSpPr/>
          <p:nvPr/>
        </p:nvSpPr>
        <p:spPr>
          <a:xfrm>
            <a:off x="125150" y="126075"/>
            <a:ext cx="8104800" cy="6174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Step 3: Have I been successful?</a:t>
            </a:r>
            <a:endParaRPr b="1" i="0" sz="3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g6cb7472f55_0_60"/>
          <p:cNvSpPr txBox="1"/>
          <p:nvPr/>
        </p:nvSpPr>
        <p:spPr>
          <a:xfrm>
            <a:off x="220675" y="930950"/>
            <a:ext cx="8589600" cy="13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Assess how well you know this material.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Summary of the topic</a:t>
            </a:r>
            <a:endParaRPr b="0" i="0" sz="2000" u="sng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Write a summary of your topic using the key details you need to know.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Check it with your notes. Did you include everything?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Task 2:</a:t>
            </a: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If the answer is yes, give it a tick. If you missed something, use a different colour to add the extra information.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g6cb7472f55_0_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7100" y="126075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6cb7472f55_0_60"/>
          <p:cNvSpPr/>
          <p:nvPr/>
        </p:nvSpPr>
        <p:spPr>
          <a:xfrm>
            <a:off x="203700" y="1687538"/>
            <a:ext cx="8742300" cy="1256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6cb7472f55_0_60"/>
          <p:cNvSpPr/>
          <p:nvPr/>
        </p:nvSpPr>
        <p:spPr>
          <a:xfrm>
            <a:off x="203700" y="4143575"/>
            <a:ext cx="8742300" cy="1067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6cc39fe836_0_42"/>
          <p:cNvSpPr txBox="1"/>
          <p:nvPr>
            <p:ph type="title"/>
          </p:nvPr>
        </p:nvSpPr>
        <p:spPr>
          <a:xfrm>
            <a:off x="188650" y="116625"/>
            <a:ext cx="7990800" cy="684300"/>
          </a:xfrm>
          <a:prstGeom prst="rect">
            <a:avLst/>
          </a:prstGeom>
          <a:solidFill>
            <a:srgbClr val="FF0000"/>
          </a:solidFill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omic Sans MS"/>
              <a:buNone/>
            </a:pPr>
            <a:r>
              <a:rPr b="1" lang="en-GB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Progress Check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7" name="Google Shape;317;g6cc39fe836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7100" y="126075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6cc39fe836_0_42"/>
          <p:cNvSpPr txBox="1"/>
          <p:nvPr/>
        </p:nvSpPr>
        <p:spPr>
          <a:xfrm>
            <a:off x="217900" y="1008525"/>
            <a:ext cx="8849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Evaluate how successful your revision was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Does anything need to change?</a:t>
            </a:r>
            <a:endParaRPr b="0"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19" name="Google Shape;319;g6cc39fe836_0_42"/>
          <p:cNvGraphicFramePr/>
          <p:nvPr/>
        </p:nvGraphicFramePr>
        <p:xfrm>
          <a:off x="262500" y="2751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{C4DFED36-0121-498C-AFA1-3254D9DBC420}</a:tableStyleId>
              </a:tblPr>
              <a:tblGrid>
                <a:gridCol w="6811475"/>
                <a:gridCol w="926650"/>
                <a:gridCol w="8808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Yes</a:t>
                      </a:r>
                      <a:endParaRPr b="1"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</a:t>
                      </a:r>
                      <a:endParaRPr b="1"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you complete this work to the best of your ability? </a:t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you make an effort to think about the facts you were writing down, and try to remember them?</a:t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Would you feel confident answering a question on this in an assessment? </a:t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this revision sequence work for you? If not, what will you change?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 the next revision session I will …. </a:t>
                      </a:r>
                      <a:endParaRPr b="1" sz="18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" name="Google Shape;325;g6cd56f97bf_0_58"/>
          <p:cNvGraphicFramePr/>
          <p:nvPr/>
        </p:nvGraphicFramePr>
        <p:xfrm>
          <a:off x="-16975" y="382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{C4DFED36-0121-498C-AFA1-3254D9DBC420}</a:tableStyleId>
              </a:tblPr>
              <a:tblGrid>
                <a:gridCol w="3620600"/>
                <a:gridCol w="520625"/>
                <a:gridCol w="4478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Yes</a:t>
                      </a:r>
                      <a:endParaRPr b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</a:t>
                      </a:r>
                      <a:endParaRPr b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I complete this work to the best of my ability? 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I make an effort to think about the facts I was writing down, and try to remember them?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Am I confident answering a question on this in an assessment? 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this revision sequence work for me? If not, what will I change?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My revision was  ꗃ successful  </a:t>
                      </a:r>
                      <a:r>
                        <a:rPr b="1" lang="en-GB" sz="14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ꗃ</a:t>
                      </a:r>
                      <a:r>
                        <a:rPr b="1" lang="en-GB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not successful</a:t>
                      </a:r>
                      <a:endParaRPr b="1"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 the next revision session I will …. </a:t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  <p:sp>
        <p:nvSpPr>
          <p:cNvPr id="326" name="Google Shape;326;g6cd56f97bf_0_58"/>
          <p:cNvSpPr txBox="1"/>
          <p:nvPr/>
        </p:nvSpPr>
        <p:spPr>
          <a:xfrm>
            <a:off x="-16975" y="-7425"/>
            <a:ext cx="4589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will I change for next time?</a:t>
            </a:r>
            <a:endParaRPr b="1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27" name="Google Shape;327;g6cd56f97bf_0_58"/>
          <p:cNvGraphicFramePr/>
          <p:nvPr/>
        </p:nvGraphicFramePr>
        <p:xfrm>
          <a:off x="4572000" y="382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{C4DFED36-0121-498C-AFA1-3254D9DBC420}</a:tableStyleId>
              </a:tblPr>
              <a:tblGrid>
                <a:gridCol w="3620600"/>
                <a:gridCol w="520625"/>
                <a:gridCol w="4478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Yes</a:t>
                      </a:r>
                      <a:endParaRPr b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</a:t>
                      </a:r>
                      <a:endParaRPr b="1"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I complete this work to the best of my ability? 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I make an effort to think about the facts I was writing down, and try to remember them?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Am I confident answering a question on this in an assessment? 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Did this revision sequence work for me? If not, what will I change?</a:t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My revision was  ꗃ successful  </a:t>
                      </a:r>
                      <a:r>
                        <a:rPr b="1" lang="en-GB" sz="14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ꗃ</a:t>
                      </a:r>
                      <a:r>
                        <a:rPr b="1" lang="en-GB" sz="14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not successful</a:t>
                      </a:r>
                      <a:endParaRPr b="1"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38761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 the next revision session I will …. </a:t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38761D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</a:tbl>
          </a:graphicData>
        </a:graphic>
      </p:graphicFrame>
      <p:sp>
        <p:nvSpPr>
          <p:cNvPr id="328" name="Google Shape;328;g6cd56f97bf_0_58"/>
          <p:cNvSpPr txBox="1"/>
          <p:nvPr/>
        </p:nvSpPr>
        <p:spPr>
          <a:xfrm>
            <a:off x="4572000" y="-7425"/>
            <a:ext cx="4589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will I change for next time?</a:t>
            </a:r>
            <a:endParaRPr b="1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