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2" r:id="rId3"/>
    <p:sldId id="259" r:id="rId4"/>
    <p:sldId id="260" r:id="rId5"/>
    <p:sldId id="263" r:id="rId6"/>
    <p:sldId id="261" r:id="rId7"/>
    <p:sldId id="264" r:id="rId8"/>
    <p:sldId id="267" r:id="rId9"/>
    <p:sldId id="266" r:id="rId10"/>
    <p:sldId id="270" r:id="rId11"/>
    <p:sldId id="271" r:id="rId12"/>
    <p:sldId id="269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34581" autoAdjust="0"/>
    <p:restoredTop sz="86481" autoAdjust="0"/>
  </p:normalViewPr>
  <p:slideViewPr>
    <p:cSldViewPr snapToGrid="0">
      <p:cViewPr varScale="1">
        <p:scale>
          <a:sx n="72" d="100"/>
          <a:sy n="72" d="100"/>
        </p:scale>
        <p:origin x="55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495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87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298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269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0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49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925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28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988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266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69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EBBFB-DD65-4209-BFFE-1A235A3FF7DC}" type="datetimeFigureOut">
              <a:rPr lang="en-GB" smtClean="0"/>
              <a:t>22/09/2019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56383-E653-43D4-8DBC-E2E56706D6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62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965568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Revolution from above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Kiel Mutiny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Bavaria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GB" sz="9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November 1918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Council of People’s Representatives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Ebert-Groener Pact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11</a:t>
                      </a:r>
                      <a:r>
                        <a:rPr lang="en-GB" sz="900" b="1" baseline="30000" dirty="0"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 November 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KPD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Friekorps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Spartacist Revolt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National Assembly Elections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Treaty of Versailles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Weimar Constitution 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Paul von Hindenburg 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WEIMAR REPUBLIC: POLITICAL AND GOVERNMENTAL CHANGE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6" y="501272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49" y="501272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4" y="501271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4" y="501271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4" y="501271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565748"/>
              </p:ext>
            </p:extLst>
          </p:nvPr>
        </p:nvGraphicFramePr>
        <p:xfrm>
          <a:off x="127687" y="902042"/>
          <a:ext cx="8756820" cy="3851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Locarno Treaty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Gustav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Stesemann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Collapse begins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September 1930 elections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Bruning’s</a:t>
                      </a: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 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April 1932 presidential 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Papen’s 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Schleicher’s</a:t>
                      </a: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 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Appointment of Hitler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WEIMAR REPUBLIC: POLITICAL AND GOVERNMENTAL CHANGE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15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270022"/>
              </p:ext>
            </p:extLst>
          </p:nvPr>
        </p:nvGraphicFramePr>
        <p:xfrm>
          <a:off x="127687" y="902042"/>
          <a:ext cx="8756820" cy="3851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Left and right opposition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Attempts to establish Communist Governments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Kapp Putsch</a:t>
                      </a:r>
                    </a:p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Munich Putsch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Gustav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Stesemann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National opposition to the Young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Increased use of Article 48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WEIMAR REPUBLIC: OPPOSITION, CONTROL AND CONSENT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15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544254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Social Welfare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War Debt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Reparations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Ruhr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Hyperinflation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Government collapse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Rentenmark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State arbitration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Dawes Plan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Recovery of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Trade recovery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Government spending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Wall Street Crash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WEIMAR REPUBLIC: ECONOMIC DEVELOPMENT AND POLICIES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6" y="501272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49" y="501272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4" y="501271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4" y="501271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4" y="501271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877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012562"/>
              </p:ext>
            </p:extLst>
          </p:nvPr>
        </p:nvGraphicFramePr>
        <p:xfrm>
          <a:off x="127687" y="902042"/>
          <a:ext cx="8756820" cy="3851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Great Depression: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Great Depression: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Changing living standards: working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Changing Living standards: middle 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Changing living standards: farmers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Golden Age of Weimar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Golden Age of Weimar extent: Foreign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Golden Age of Weimar extent: 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Golden Age of Weimar extent: Political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WEIMAR REPUBLIC: ECONOMIC DEVELOPMENT AND POLICIES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712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873192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EDUCATION: changes to compulsory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Education beyond the age of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CULTURE: 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Mass Culture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Literature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Theatre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Architecture and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WOMEN: political 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Status under the constitution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Women and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New 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ETHNIC MINORITIES: Jews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Gypsies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Black 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WEIMAR REPUBLIC: ASPECTS OF LIFE IN GERMANY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618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258764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Reichstag 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Decree of the Reich President for the Protection of the Nation and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Enabling 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Night of the Long Knives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Law against the Formation of New Parties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Law Concerning the Head of State of the German 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1" dirty="0">
                          <a:latin typeface="Comic Sans MS" panose="030F0702030302020204" pitchFamily="66" charset="0"/>
                        </a:rPr>
                        <a:t>Volksgemeinschaft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1" dirty="0" err="1">
                          <a:latin typeface="Comic Sans MS" panose="030F0702030302020204" pitchFamily="66" charset="0"/>
                        </a:rPr>
                        <a:t>Fuhrerprinzip</a:t>
                      </a:r>
                      <a:endParaRPr lang="en-GB" sz="900" b="1" i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Nature of Government: centralisation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Nature of Government: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WARTIME: New ministries and the Council of Defence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growing 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Gauleiters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Losing control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NAZI REGIME: POLITICAL AND GOVERNMENTAL CHANGE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504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641502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Anti-Nazi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Sabotage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Disobedience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July Plot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Church opposition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Edelweiss Pirates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White 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Censorship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Repression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Gestapo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People’s Court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Propaganda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NAZI REGIME: OPPOSITION, CONTROL AND CONSENT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290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356973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Main measures introduced 1933-36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Schacht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Deficit financing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New 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Four-Year Plans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Autarky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Guns or 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Economy at war, 1939-41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Blitzkrieg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Appointment of Speer and the economy at war, 1942-45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1" dirty="0" err="1">
                          <a:latin typeface="Comic Sans MS" panose="030F0702030302020204" pitchFamily="66" charset="0"/>
                        </a:rPr>
                        <a:t>Mittelstand</a:t>
                      </a:r>
                      <a:endParaRPr lang="en-GB" sz="900" b="1" i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KdF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NAZI REGIME: ECONOMIC DEVELOPMENT AND POLICIES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397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748042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EDUCATION: Curriculum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CULTURE: Architecture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Berlin Master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Censoring unacceptable 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Promoting acceptable culture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WOMEN: Kinder,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Kuche</a:t>
                      </a: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Kirche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Marriage loans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Birth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Mother’s cross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Lebensborn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NAZI REGIME: ASPECTS OF LIFE IN GERMANY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478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854879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Law for the Prevention of Offspring with Hereditary Diseases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Employment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Involvement in women’s organisations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Successes of policies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Failures/limitations of policies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ETHNIC MINORITIES: Anti-Semitism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Nuremberg Race Laws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Kristallnacht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Afro-Germans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Gypsies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‘Degenerate Aryans’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Ghettoisation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1" dirty="0">
                          <a:latin typeface="Comic Sans MS" panose="030F0702030302020204" pitchFamily="66" charset="0"/>
                        </a:rPr>
                        <a:t>Einsatzgruppen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Final 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NAZI REGIME: ASPECTS OF LIFE IN GERMANY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640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619723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Splitting up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Allied Control Council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CDU, CSU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Marshall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Deutschemark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Berlin Blockade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Basic Law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Adenauer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Domestic policies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FRG and NATO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FRG and EEC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Berlin Wall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FRG: POLITICAL AND GOVERNMENTAL CHANGE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>
            <a:off x="687653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372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154008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1" dirty="0">
                          <a:latin typeface="Comic Sans MS" panose="030F0702030302020204" pitchFamily="66" charset="0"/>
                        </a:rPr>
                        <a:t>Der Spiegel </a:t>
                      </a:r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Affair</a:t>
                      </a:r>
                      <a:endParaRPr lang="en-GB" sz="900" b="1" i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Bad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Gosenberg</a:t>
                      </a: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 Party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Erhard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Grand Coalition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latin typeface="Comic Sans MS" panose="030F0702030302020204" pitchFamily="66" charset="0"/>
                        </a:rPr>
                        <a:t>Ostpolitik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Kiesenger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Brandt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Brandt’s opposition in the Bundestag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Brandt’s resignation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Schmidt and his failures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Kohl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Working towards unification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fall of the Wall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FRG: POLITICAL AND GOVERNMENTAL CHANGE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446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056601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Demonstrations and marches in 1950s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Changes in 1960s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Young people and Vietnam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APO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SDS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Increasing violence and Rudi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</a:rPr>
                        <a:t>Dutschke</a:t>
                      </a:r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Challenges in 1970s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Terrorism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BND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Emergency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GSG-9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People management and the Anti-Radical Decree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De-Nazification policies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Nuremberg Trials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FRG: OPPOSITION, CONTROL AND CONSENT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5204255" y="506213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84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925892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Social Market 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Erhard and his initial reforms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Employment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Opposition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Policy of Co-Determination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ECONOMIC MIRACLE: Korean 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ECONOMIC MIRACLE: Workers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recession of 1966-67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The oil crises of 1973 and 1978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Guest Workers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Challenges of the 1980s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GB" sz="9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FRG: ECONOMIC DEVELOPMENT AND POLICIES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609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5260"/>
              </p:ext>
            </p:extLst>
          </p:nvPr>
        </p:nvGraphicFramePr>
        <p:xfrm>
          <a:off x="127687" y="902042"/>
          <a:ext cx="8756820" cy="5766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EDUCATION: De-Nazification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Control of the Lander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Attempts at reform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Education Crisis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CULTURE: Cultural tensions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Generational tensions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WOMEN: Status under the Basic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Ministry for Family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Revision of the Civil Code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Marriage and Family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Women’s liberation movements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Paragraph 218 and abortion rights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Abortion Law 1974 and overturning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Role and status by 1989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7892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FRG: ASPECTS OF LIFE IN WEST GERMANY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-396445" y="5062140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1643450" y="506214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381635" y="506213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670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569341"/>
              </p:ext>
            </p:extLst>
          </p:nvPr>
        </p:nvGraphicFramePr>
        <p:xfrm>
          <a:off x="127687" y="902042"/>
          <a:ext cx="8756820" cy="3851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1364">
                  <a:extLst>
                    <a:ext uri="{9D8B030D-6E8A-4147-A177-3AD203B41FA5}">
                      <a16:colId xmlns:a16="http://schemas.microsoft.com/office/drawing/2014/main" val="1125838019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3638273917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2613731696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203994450"/>
                    </a:ext>
                  </a:extLst>
                </a:gridCol>
                <a:gridCol w="1751364">
                  <a:extLst>
                    <a:ext uri="{9D8B030D-6E8A-4147-A177-3AD203B41FA5}">
                      <a16:colId xmlns:a16="http://schemas.microsoft.com/office/drawing/2014/main" val="1364453049"/>
                    </a:ext>
                  </a:extLst>
                </a:gridCol>
              </a:tblGrid>
              <a:tr h="1936049">
                <a:tc>
                  <a:txBody>
                    <a:bodyPr/>
                    <a:lstStyle/>
                    <a:p>
                      <a:pPr algn="ctr"/>
                      <a:endParaRPr lang="en-GB" sz="4400" b="1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i="0" dirty="0">
                          <a:latin typeface="Comic Sans MS" panose="030F0702030302020204" pitchFamily="66" charset="0"/>
                        </a:rPr>
                        <a:t>ETHNIC MINORITIES: refugee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Foreign workers and the unions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A Federal Office for Labour Recruitment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Foreign labour programme into ‘Guest workers’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57353"/>
                  </a:ext>
                </a:extLst>
              </a:tr>
              <a:tr h="1915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Tensions and the recession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Impact of the oil crisis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Legal changes 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Federal Commissioner for Foreigners’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latin typeface="Comic Sans MS" panose="030F0702030302020204" pitchFamily="66" charset="0"/>
                        </a:rPr>
                        <a:t>Education for guest workers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3675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7687" y="135924"/>
            <a:ext cx="8756820" cy="5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FRG: ASPECTS OF LIFE IN WEST GERMANY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80520" y="1161536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Arrow 6"/>
          <p:cNvSpPr/>
          <p:nvPr/>
        </p:nvSpPr>
        <p:spPr>
          <a:xfrm>
            <a:off x="3352801" y="1161535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204254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6876535" y="1161534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8548816" y="1161534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-396446" y="3142731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643450" y="3142732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3381634" y="3142730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204254" y="3142729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876535" y="3142728"/>
            <a:ext cx="444843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8548816" y="3142726"/>
            <a:ext cx="792892" cy="1235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607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646</TotalTime>
  <Words>782</Words>
  <Application>Microsoft Office PowerPoint</Application>
  <PresentationFormat>On-screen Show (4:3)</PresentationFormat>
  <Paragraphs>263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Archbishop Holgates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Leigh Rayns</dc:creator>
  <cp:lastModifiedBy>Hannah Betts</cp:lastModifiedBy>
  <cp:revision>46</cp:revision>
  <cp:lastPrinted>2019-05-02T07:02:54Z</cp:lastPrinted>
  <dcterms:created xsi:type="dcterms:W3CDTF">2017-09-27T16:25:55Z</dcterms:created>
  <dcterms:modified xsi:type="dcterms:W3CDTF">2019-09-22T11:33:06Z</dcterms:modified>
</cp:coreProperties>
</file>